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</p:sldIdLst>
  <p:sldSz cy="5143500" cx="9144000"/>
  <p:notesSz cx="6858000" cy="9144000"/>
  <p:embeddedFontLst>
    <p:embeddedFont>
      <p:font typeface="Caveat"/>
      <p:regular r:id="rId17"/>
      <p:bold r:id="rId18"/>
    </p:embeddedFont>
    <p:embeddedFont>
      <p:font typeface="Amatic SC"/>
      <p:regular r:id="rId19"/>
      <p:bold r:id="rId2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AmaticSC-bold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font" Target="fonts/Caveat-regular.fntdata"/><Relationship Id="rId16" Type="http://schemas.openxmlformats.org/officeDocument/2006/relationships/slide" Target="slides/slide11.xml"/><Relationship Id="rId5" Type="http://schemas.openxmlformats.org/officeDocument/2006/relationships/notesMaster" Target="notesMasters/notesMaster1.xml"/><Relationship Id="rId19" Type="http://schemas.openxmlformats.org/officeDocument/2006/relationships/font" Target="fonts/AmaticSC-regular.fntdata"/><Relationship Id="rId6" Type="http://schemas.openxmlformats.org/officeDocument/2006/relationships/slide" Target="slides/slide1.xml"/><Relationship Id="rId18" Type="http://schemas.openxmlformats.org/officeDocument/2006/relationships/font" Target="fonts/Caveat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8086805d2b_0_4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8086805d2b_0_4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g8088146ec1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2" name="Google Shape;122;g8088146ec1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8086805d2b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8086805d2b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8086805d2b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8086805d2b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g8086805d2b_0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4" name="Google Shape;74;g8086805d2b_0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8086805d2b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8086805d2b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086805d2b_0_3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086805d2b_0_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086805d2b_0_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086805d2b_0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8088146ec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8088146ec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8088146ec1_0_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0" name="Google Shape;110;g8088146ec1_0_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l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Relationship Id="rId4" Type="http://schemas.openxmlformats.org/officeDocument/2006/relationships/image" Target="../media/image4.png"/><Relationship Id="rId5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hyperlink" Target="https://pl.wikipedia.org/wiki/Nowela" TargetMode="External"/><Relationship Id="rId4" Type="http://schemas.openxmlformats.org/officeDocument/2006/relationships/hyperlink" Target="https://pl.wikipedia.org/wiki/1348" TargetMode="External"/><Relationship Id="rId5" Type="http://schemas.openxmlformats.org/officeDocument/2006/relationships/hyperlink" Target="https://pl.wikipedia.org/wiki/D%C5%BCuma" TargetMode="External"/><Relationship Id="rId6" Type="http://schemas.openxmlformats.org/officeDocument/2006/relationships/hyperlink" Target="https://pl.wikipedia.org/wiki/Florencja" TargetMode="External"/><Relationship Id="rId7" Type="http://schemas.openxmlformats.org/officeDocument/2006/relationships/hyperlink" Target="https://pl.wikipedia.org/wiki/Odrodzenie" TargetMode="External"/><Relationship Id="rId8" Type="http://schemas.openxmlformats.org/officeDocument/2006/relationships/image" Target="../media/image8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hyperlink" Target="https://pl.wikipedia.org/wiki/D%C5%BCuma" TargetMode="External"/><Relationship Id="rId4" Type="http://schemas.openxmlformats.org/officeDocument/2006/relationships/hyperlink" Target="https://pl.wikipedia.org/wiki/Oran" TargetMode="External"/><Relationship Id="rId5" Type="http://schemas.openxmlformats.org/officeDocument/2006/relationships/hyperlink" Target="https://pl.wikipedia.org/wiki/Algieria_francuska" TargetMode="External"/><Relationship Id="rId6" Type="http://schemas.openxmlformats.org/officeDocument/2006/relationships/image" Target="../media/image1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84850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800">
                <a:latin typeface="Amatic SC"/>
                <a:ea typeface="Amatic SC"/>
                <a:cs typeface="Amatic SC"/>
                <a:sym typeface="Amatic SC"/>
              </a:rPr>
              <a:t>LEKTURY</a:t>
            </a:r>
            <a:endParaRPr b="1" sz="6800">
              <a:latin typeface="Amatic SC"/>
              <a:ea typeface="Amatic SC"/>
              <a:cs typeface="Amatic SC"/>
              <a:sym typeface="Amatic SC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6800">
                <a:latin typeface="Amatic SC"/>
                <a:ea typeface="Amatic SC"/>
                <a:cs typeface="Amatic SC"/>
                <a:sym typeface="Amatic SC"/>
              </a:rPr>
              <a:t>W CZASACH ZARAZY</a:t>
            </a:r>
            <a:endParaRPr b="1" sz="68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244550" y="3559300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C</a:t>
            </a:r>
            <a:r>
              <a:rPr b="1" lang="pl" sz="3600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ZYLI CO CZYTALIŚMY W CZASIE KWARANTANNY</a:t>
            </a:r>
            <a:endParaRPr b="1" sz="3600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276525"/>
            <a:ext cx="8520600" cy="8418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B.A. PARIS - “DYLEMAT” I “POZWÓL MI WRÓCIĆ</a:t>
            </a:r>
            <a:r>
              <a:rPr lang="pl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”</a:t>
            </a:r>
            <a:endParaRPr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8" name="Google Shape;118;p22"/>
          <p:cNvPicPr preferRelativeResize="0"/>
          <p:nvPr/>
        </p:nvPicPr>
        <p:blipFill rotWithShape="1">
          <a:blip r:embed="rId3">
            <a:alphaModFix/>
          </a:blip>
          <a:srcRect b="0" l="14708" r="18101" t="0"/>
          <a:stretch/>
        </p:blipFill>
        <p:spPr>
          <a:xfrm>
            <a:off x="1351250" y="1270725"/>
            <a:ext cx="2455500" cy="3655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9" name="Google Shape;119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16425" y="1269950"/>
            <a:ext cx="2455500" cy="365655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3"/>
          <p:cNvSpPr txBox="1"/>
          <p:nvPr>
            <p:ph type="title"/>
          </p:nvPr>
        </p:nvSpPr>
        <p:spPr>
          <a:xfrm>
            <a:off x="311700" y="291050"/>
            <a:ext cx="8520600" cy="1161900"/>
          </a:xfrm>
          <a:prstGeom prst="rect">
            <a:avLst/>
          </a:prstGeom>
          <a:solidFill>
            <a:srgbClr val="FFFFFF"/>
          </a:solidFill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Amatic SC"/>
                <a:ea typeface="Amatic SC"/>
                <a:cs typeface="Amatic SC"/>
                <a:sym typeface="Amatic SC"/>
              </a:rPr>
              <a:t>HEATHER MORRIS - “TATUAŻYSTA Z AUSCHWITZ”, “PODRÓŻ CILKI” ORAZ EOIN DEMPSEY “ANIOŁ Z AUSCHWITZ”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5" name="Google Shape;12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689840"/>
            <a:ext cx="2365600" cy="33012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453137" y="1783969"/>
            <a:ext cx="2237737" cy="327616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51600" y="1853000"/>
            <a:ext cx="2080699" cy="31381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Amatic SC"/>
                <a:ea typeface="Amatic SC"/>
                <a:cs typeface="Amatic SC"/>
                <a:sym typeface="Amatic SC"/>
              </a:rPr>
              <a:t>“Miłość w czasach zarazy”- Gabriela Marqueza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1" name="Google Shape;61;p14"/>
          <p:cNvSpPr txBox="1"/>
          <p:nvPr>
            <p:ph idx="1" type="body"/>
          </p:nvPr>
        </p:nvSpPr>
        <p:spPr>
          <a:xfrm>
            <a:off x="311700" y="1139050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2" type="body"/>
          </p:nvPr>
        </p:nvSpPr>
        <p:spPr>
          <a:xfrm>
            <a:off x="4767475" y="1300200"/>
            <a:ext cx="4145400" cy="3682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215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“</a:t>
            </a:r>
            <a:r>
              <a:rPr lang="pl" sz="215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Miłość w czasach zarazy" to przede wszystkim opowieść o miłości, która jest </a:t>
            </a:r>
            <a:br>
              <a:rPr lang="pl" sz="215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pl" sz="215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 stanie czekać 50 lat, by w końcu mogła się dopełnić.</a:t>
            </a:r>
            <a:br>
              <a:rPr lang="pl" sz="215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pl" sz="215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Akcja toczy się w II połowie XIX wieku, na Karaibach, gdzie w spokojną rzeczywistość mieszkańców wkradają się co pewien czas epidemie cholery i wojny domowe..</a:t>
            </a:r>
            <a:endParaRPr sz="22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699" y="1219626"/>
            <a:ext cx="4145399" cy="386513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443175" y="217175"/>
            <a:ext cx="8379900" cy="572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00000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“</a:t>
            </a:r>
            <a:r>
              <a:rPr b="1" lang="pl">
                <a:solidFill>
                  <a:srgbClr val="000000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DEKAMERON” giovanniego boccaccia </a:t>
            </a:r>
            <a:endParaRPr b="1">
              <a:solidFill>
                <a:srgbClr val="000000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5"/>
          <p:cNvSpPr txBox="1"/>
          <p:nvPr>
            <p:ph idx="2" type="body"/>
          </p:nvPr>
        </p:nvSpPr>
        <p:spPr>
          <a:xfrm>
            <a:off x="4395675" y="1039775"/>
            <a:ext cx="4427400" cy="4179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Zbiór 100 </a:t>
            </a:r>
            <a:r>
              <a:rPr b="1" lang="pl" sz="2200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3"/>
              </a:rPr>
              <a:t>nowel</a:t>
            </a: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, które w ciągu 10 dni w roku </a:t>
            </a:r>
            <a:r>
              <a:rPr b="1" lang="pl" sz="2200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4"/>
              </a:rPr>
              <a:t>1348</a:t>
            </a: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opowiada sobie dla zabicia czasu grupa 10 szlachetnie urodzonych florentyńczyków (7 pań i 3 młodzieńców), którzy schronili się przed zarazą (epidemią </a:t>
            </a:r>
            <a:r>
              <a:rPr b="1" lang="pl" sz="2200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5"/>
              </a:rPr>
              <a:t>dżumy</a:t>
            </a: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) w okolicach </a:t>
            </a:r>
            <a:r>
              <a:rPr b="1" lang="pl" sz="2200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6"/>
              </a:rPr>
              <a:t>Florencji</a:t>
            </a: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. </a:t>
            </a:r>
            <a:b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Nowele stanowią opis obyczajów w epoce włoskiego </a:t>
            </a:r>
            <a:r>
              <a:rPr b="1" lang="pl" sz="2200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7"/>
              </a:rPr>
              <a:t>Renesansu</a:t>
            </a: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, dając wyraz bujnemu życiu, pełnemu miłości, przygód erotycznych i ludzkiej zmysłowości</a:t>
            </a:r>
            <a:r>
              <a:rPr b="1" lang="pl" sz="2200">
                <a:solidFill>
                  <a:srgbClr val="FFFFFF"/>
                </a:solidFill>
              </a:rPr>
              <a:t>.</a:t>
            </a:r>
            <a:endParaRPr b="1" sz="2200"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1" name="Google Shape;71;p15"/>
          <p:cNvPicPr preferRelativeResize="0"/>
          <p:nvPr/>
        </p:nvPicPr>
        <p:blipFill rotWithShape="1">
          <a:blip r:embed="rId8">
            <a:alphaModFix/>
          </a:blip>
          <a:srcRect b="9120" l="0" r="0" t="7511"/>
          <a:stretch/>
        </p:blipFill>
        <p:spPr>
          <a:xfrm>
            <a:off x="577475" y="1039775"/>
            <a:ext cx="3236500" cy="3825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00000"/>
                </a:solidFill>
                <a:highlight>
                  <a:schemeClr val="lt1"/>
                </a:highlight>
                <a:latin typeface="Amatic SC"/>
                <a:ea typeface="Amatic SC"/>
                <a:cs typeface="Amatic SC"/>
                <a:sym typeface="Amatic SC"/>
              </a:rPr>
              <a:t>“DŻUMA” ALBERTA CAMUSA</a:t>
            </a:r>
            <a:endParaRPr b="1">
              <a:solidFill>
                <a:srgbClr val="000000"/>
              </a:solidFill>
              <a:highlight>
                <a:schemeClr val="lt1"/>
              </a:highlight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77" name="Google Shape;77;p1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22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Na poziomie realistycznym opowiada ona o epidemii </a:t>
            </a:r>
            <a:r>
              <a:rPr b="1" lang="pl" sz="2200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3"/>
              </a:rPr>
              <a:t>dżumy</a:t>
            </a: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w mieście </a:t>
            </a:r>
            <a:r>
              <a:rPr b="1" lang="pl" sz="2200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4"/>
              </a:rPr>
              <a:t>Oran</a:t>
            </a: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, </a:t>
            </a:r>
            <a:b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 Algierii, będącej wówczas pod </a:t>
            </a:r>
            <a:r>
              <a:rPr b="1" lang="pl" sz="2200">
                <a:solidFill>
                  <a:srgbClr val="FFFFFF"/>
                </a:solidFill>
                <a:uFill>
                  <a:noFill/>
                </a:uFill>
                <a:latin typeface="Caveat"/>
                <a:ea typeface="Caveat"/>
                <a:cs typeface="Caveat"/>
                <a:sym typeface="Caveat"/>
                <a:hlinkClick r:id="rId5"/>
              </a:rPr>
              <a:t>francuskim panowaniem jako kolonia</a:t>
            </a:r>
            <a:r>
              <a:rPr b="1"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, ale Czytelnik może widzieć w dżumie jakieś inne zło, wobec którego trzeba przyjąć określoną postawę.</a:t>
            </a:r>
            <a:endParaRPr b="1" sz="22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79" name="Google Shape;79;p16"/>
          <p:cNvPicPr preferRelativeResize="0"/>
          <p:nvPr/>
        </p:nvPicPr>
        <p:blipFill rotWithShape="1">
          <a:blip r:embed="rId6">
            <a:alphaModFix/>
          </a:blip>
          <a:srcRect b="4525" l="-7720" r="7720" t="0"/>
          <a:stretch/>
        </p:blipFill>
        <p:spPr>
          <a:xfrm>
            <a:off x="150550" y="1152475"/>
            <a:ext cx="3341125" cy="39373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latin typeface="Amatic SC"/>
                <a:ea typeface="Amatic SC"/>
                <a:cs typeface="Amatic SC"/>
                <a:sym typeface="Amatic SC"/>
              </a:rPr>
              <a:t>“MIASTO śLEPCÓW”  jOSE SARAMAGI</a:t>
            </a:r>
            <a:endParaRPr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5" name="Google Shape;85;p17"/>
          <p:cNvSpPr txBox="1"/>
          <p:nvPr>
            <p:ph idx="2" type="body"/>
          </p:nvPr>
        </p:nvSpPr>
        <p:spPr>
          <a:xfrm>
            <a:off x="4832400" y="1152475"/>
            <a:ext cx="3999900" cy="378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rPr lang="pl" sz="19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 pogodny, przeciętny dzień, w którym każdy obywatel zajęty jest swoim życiem uaktywnia się choroba, która już na zawsze zmieni życie ludzkości. Ludzie zaczynają ślepnąc. </a:t>
            </a:r>
            <a:br>
              <a:rPr lang="pl" sz="19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</a:br>
            <a:r>
              <a:rPr lang="pl" sz="19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 książce próżno szukać nazwy miasta, kraju, ciężko w ogóle odnieść się do położenia geograficznego tytułowego Miasta. Nie jest to jednak ważne. Biała ślepota dotyka mieszkańców niezależnie od płci, wieku czy statusu sp</a:t>
            </a:r>
            <a:r>
              <a:rPr lang="pl" sz="19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ołecznego. I wszyscy są wobec niej tak samo bezra</a:t>
            </a:r>
            <a:r>
              <a:rPr lang="pl" sz="19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dni...</a:t>
            </a:r>
            <a:endParaRPr sz="19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86" name="Google Shape;86;p17"/>
          <p:cNvPicPr preferRelativeResize="0"/>
          <p:nvPr/>
        </p:nvPicPr>
        <p:blipFill rotWithShape="1">
          <a:blip r:embed="rId3">
            <a:alphaModFix/>
          </a:blip>
          <a:srcRect b="5006" l="0" r="0" t="0"/>
          <a:stretch/>
        </p:blipFill>
        <p:spPr>
          <a:xfrm>
            <a:off x="1238025" y="1152413"/>
            <a:ext cx="2568500" cy="3790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“Miłość w czasach zagłady” hanni munzer</a:t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2" name="Google Shape;92;p18"/>
          <p:cNvSpPr txBox="1"/>
          <p:nvPr>
            <p:ph idx="2" type="body"/>
          </p:nvPr>
        </p:nvSpPr>
        <p:spPr>
          <a:xfrm>
            <a:off x="4633175" y="1152475"/>
            <a:ext cx="41991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S</a:t>
            </a:r>
            <a:r>
              <a:rPr lang="pl" sz="21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aga rodzinna z wojną w tle.</a:t>
            </a:r>
            <a:endParaRPr sz="21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1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Młoda amerykanka Felicity poszukując w Rzymie matki, odkrywa mroczną historię swojej rodziny. Aby ją wyjaśnić, musi się cofnąć do najbardziej ponurego rozdziału dwudziestowiecznej historii i poznać dramatyczne losy swojej prababki, która zmuszona jest związać się z oficerem ss.</a:t>
            </a:r>
            <a:endParaRPr sz="21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46900" y="1335025"/>
            <a:ext cx="2516475" cy="3574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pl">
                <a:solidFill>
                  <a:srgbClr val="000000"/>
                </a:solidFill>
                <a:latin typeface="Amatic SC"/>
                <a:ea typeface="Amatic SC"/>
                <a:cs typeface="Amatic SC"/>
                <a:sym typeface="Amatic SC"/>
              </a:rPr>
              <a:t>“DŻUMA W BRESLAU” MARKA KRAJEWSKIEGO</a:t>
            </a:r>
            <a:endParaRPr b="1">
              <a:solidFill>
                <a:srgbClr val="000000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99" name="Google Shape;99;p19"/>
          <p:cNvSpPr txBox="1"/>
          <p:nvPr>
            <p:ph idx="2" type="body"/>
          </p:nvPr>
        </p:nvSpPr>
        <p:spPr>
          <a:xfrm>
            <a:off x="4832400" y="1152475"/>
            <a:ext cx="3999900" cy="3655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Książka z serii kryminałów, których akcja toczy się w dawnym Wrocławiu, opowiada o przygodach radcy kryminalnego Eberharda Mocka,  </a:t>
            </a:r>
            <a:endParaRPr sz="1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1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 “Dżumie w Breslau’ – akcja rozgrywa się w 1923 roku i dotyczy  zagadki brutalnego morderstwa dwóch prostytutek</a:t>
            </a:r>
            <a:endParaRPr sz="1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pl" sz="1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W książce nie pojawia się prawdziwa zaraza, ale </a:t>
            </a:r>
            <a:r>
              <a:rPr lang="pl" sz="18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 świat Breslau jest w tej części serii jakby szczególnie brudny, zadżumiony złem i krzywdami różnego kalibru.</a:t>
            </a:r>
            <a:endParaRPr sz="18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 rotWithShape="1">
          <a:blip r:embed="rId3">
            <a:alphaModFix/>
          </a:blip>
          <a:srcRect b="9255" l="0" r="0" t="0"/>
          <a:stretch/>
        </p:blipFill>
        <p:spPr>
          <a:xfrm>
            <a:off x="647425" y="1185138"/>
            <a:ext cx="2784975" cy="35898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256125"/>
            <a:ext cx="8520600" cy="572700"/>
          </a:xfrm>
          <a:prstGeom prst="rect">
            <a:avLst/>
          </a:prstGeom>
          <a:solidFill>
            <a:srgbClr val="FFFFFF"/>
          </a:solidFill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457200" lvl="0" marL="137160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pl" sz="3000">
                <a:latin typeface="Amatic SC"/>
                <a:ea typeface="Amatic SC"/>
                <a:cs typeface="Amatic SC"/>
                <a:sym typeface="Amatic SC"/>
              </a:rPr>
              <a:t>JOANNA JAx - “ZEMSTA I PRZEBACZENIE”</a:t>
            </a:r>
            <a:endParaRPr b="1" sz="3000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06" name="Google Shape;106;p20"/>
          <p:cNvSpPr txBox="1"/>
          <p:nvPr>
            <p:ph idx="2" type="body"/>
          </p:nvPr>
        </p:nvSpPr>
        <p:spPr>
          <a:xfrm>
            <a:off x="5869975" y="944425"/>
            <a:ext cx="2962200" cy="4010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2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1</a:t>
            </a:r>
            <a:r>
              <a:rPr lang="pl" sz="25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. </a:t>
            </a:r>
            <a:r>
              <a:rPr lang="pl" sz="25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Narodziny gniewu</a:t>
            </a:r>
            <a:endParaRPr sz="25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5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2. Otchłań nienawiści</a:t>
            </a:r>
            <a:endParaRPr sz="25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5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3. Rzeka tęsknoty</a:t>
            </a:r>
            <a:endParaRPr sz="25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5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4. Morze kłamstw</a:t>
            </a:r>
            <a:endParaRPr sz="25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0"/>
              </a:spcAft>
              <a:buNone/>
            </a:pPr>
            <a:r>
              <a:rPr lang="pl" sz="25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5. Bezkres nadzie</a:t>
            </a:r>
            <a:endParaRPr sz="25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  <a:p>
            <a:pPr indent="0" lvl="0" marL="0" rtl="0" algn="l">
              <a:spcBef>
                <a:spcPts val="1600"/>
              </a:spcBef>
              <a:spcAft>
                <a:spcPts val="1600"/>
              </a:spcAft>
              <a:buNone/>
            </a:pPr>
            <a:r>
              <a:rPr lang="pl" sz="2500">
                <a:solidFill>
                  <a:srgbClr val="FFFFFF"/>
                </a:solidFill>
                <a:latin typeface="Caveat"/>
                <a:ea typeface="Caveat"/>
                <a:cs typeface="Caveat"/>
                <a:sym typeface="Caveat"/>
              </a:rPr>
              <a:t>6. Ocean spokoju</a:t>
            </a:r>
            <a:endParaRPr sz="2500">
              <a:solidFill>
                <a:srgbClr val="FFFFFF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pic>
        <p:nvPicPr>
          <p:cNvPr id="107" name="Google Shape;107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1170125"/>
            <a:ext cx="5565051" cy="37118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rgbClr val="CC0000"/>
        </a:solidFill>
      </p:bgPr>
    </p:bg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1"/>
          <p:cNvSpPr txBox="1"/>
          <p:nvPr/>
        </p:nvSpPr>
        <p:spPr>
          <a:xfrm>
            <a:off x="624775" y="915375"/>
            <a:ext cx="7933200" cy="1395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FFFFFF"/>
                </a:solidFill>
              </a:rPr>
              <a:t>Saga rodzinna, przedstawiająca losy dwóch przyjaciółek - Alicji </a:t>
            </a:r>
            <a:br>
              <a:rPr lang="pl" sz="2000">
                <a:solidFill>
                  <a:srgbClr val="FFFFFF"/>
                </a:solidFill>
              </a:rPr>
            </a:br>
            <a:r>
              <a:rPr lang="pl" sz="2000">
                <a:solidFill>
                  <a:srgbClr val="FFFFFF"/>
                </a:solidFill>
              </a:rPr>
              <a:t>i Hanki oraz trójki przyjaciół- Juliana, Igora i Waltera. </a:t>
            </a:r>
            <a:endParaRPr sz="2000">
              <a:solidFill>
                <a:srgbClr val="FFFFFF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pl" sz="2000">
                <a:solidFill>
                  <a:srgbClr val="FFFFFF"/>
                </a:solidFill>
              </a:rPr>
              <a:t>Akcja powieści rozpoczyna się po pierwszej wojnie światowej,</a:t>
            </a:r>
            <a:br>
              <a:rPr lang="pl" sz="2000">
                <a:solidFill>
                  <a:srgbClr val="FFFFFF"/>
                </a:solidFill>
              </a:rPr>
            </a:br>
            <a:r>
              <a:rPr lang="pl" sz="2000">
                <a:solidFill>
                  <a:srgbClr val="FFFFFF"/>
                </a:solidFill>
              </a:rPr>
              <a:t> a kończy w latach  60tych.  i toczy się w Polsce, Niemczech oraz Związku Radzieckim i USA,  bo koleje losu tam prowadzą bohaterów. Większość akcji rozgrywa się w czasie drugiej wojny światowej.</a:t>
            </a:r>
            <a:endParaRPr sz="200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FF0000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